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</p:sldIdLst>
  <p:sldSz cx="14630400" cy="8229600"/>
  <p:notesSz cx="8229600" cy="14630400"/>
  <p:embeddedFontLst>
    <p:embeddedFont>
      <p:font typeface="Alice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ora" pitchFamily="2" charset="-52"/>
      <p:regular r:id="rId15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7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103147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Подходы к систематизации: Сферы и звенья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упорядочивания совокупности финансовых отношений на практике выделяют две ключевые категории: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сферы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звенья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Эти категории помогают структурировать финансовую систему, несмотря на их тесную взаимосвязь и единство.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29045" y="4043839"/>
            <a:ext cx="37067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Сферы финансовых отношений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473059"/>
            <a:ext cx="384202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Группы отношений, функционирующие на различных уровнях национальной экономики: макроуровень (государство) и микроуровень (организации).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544" y="4592062"/>
            <a:ext cx="296942" cy="3711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145750"/>
            <a:ext cx="37457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финансовых отношений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895284" y="3574971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Однородные группы, выделяемые в границах каждой сферы, имеющие свои отличия, но тесно взаимосвязанные.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440" y="3640991"/>
            <a:ext cx="296942" cy="3711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5770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Единство системы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895284" y="6006227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Каждая сфера и звено, несмотря на различия, составляют единую, взаимосвязанную финансовую систему.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667" y="6367165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89717"/>
            <a:ext cx="7556421" cy="1054179"/>
          </a:xfrm>
          <a:prstGeom prst="rect">
            <a:avLst/>
          </a:prstGeom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latin typeface="Alice" pitchFamily="34" charset="0"/>
                <a:ea typeface="Alice" pitchFamily="34" charset="-122"/>
                <a:cs typeface="Alice" pitchFamily="34" charset="-120"/>
              </a:rPr>
              <a:t>Состав финансовой системы Республики Беларусь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896904"/>
            <a:ext cx="7556421" cy="809744"/>
          </a:xfrm>
          <a:prstGeom prst="rect">
            <a:avLst/>
          </a:prstGeom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Финансовая система любого государства, включая Республику Беларусь, состоит из сфер и звеньев, определяющим критерием выделения которых является наличие конкретных носителей финансовых отношений.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896433"/>
            <a:ext cx="7556421" cy="2287429"/>
          </a:xfrm>
          <a:prstGeom prst="roundRect">
            <a:avLst>
              <a:gd name="adj" fmla="val 1106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962382" y="3065026"/>
            <a:ext cx="506016" cy="506016"/>
          </a:xfrm>
          <a:prstGeom prst="roundRect">
            <a:avLst>
              <a:gd name="adj" fmla="val 18068768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66" y="3175635"/>
            <a:ext cx="227647" cy="2846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2382" y="3739634"/>
            <a:ext cx="364021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Финансы субъектов хозяйствования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2382" y="4104323"/>
            <a:ext cx="721923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(Децентрализованные финансы)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62382" y="4475440"/>
            <a:ext cx="72192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Включают отношения, связанные с формированием и использованием денежных фондов организаций и домохозяйств.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5352455"/>
            <a:ext cx="7556421" cy="2287429"/>
          </a:xfrm>
          <a:prstGeom prst="roundRect">
            <a:avLst>
              <a:gd name="adj" fmla="val 1106"/>
            </a:avLst>
          </a:prstGeom>
          <a:solidFill>
            <a:srgbClr val="F0EDE6"/>
          </a:solidFill>
          <a:ln/>
        </p:spPr>
      </p:sp>
      <p:sp>
        <p:nvSpPr>
          <p:cNvPr id="12" name="Shape 8"/>
          <p:cNvSpPr/>
          <p:nvPr/>
        </p:nvSpPr>
        <p:spPr>
          <a:xfrm>
            <a:off x="962382" y="5521047"/>
            <a:ext cx="506016" cy="506016"/>
          </a:xfrm>
          <a:prstGeom prst="roundRect">
            <a:avLst>
              <a:gd name="adj" fmla="val 18068768"/>
            </a:avLst>
          </a:prstGeom>
          <a:solidFill>
            <a:srgbClr val="1B5F3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66" y="5631656"/>
            <a:ext cx="227647" cy="2846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2382" y="6195655"/>
            <a:ext cx="322433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Общегосударственные финансы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62382" y="6560344"/>
            <a:ext cx="721923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(Централизованные финансы)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62382" y="6931462"/>
            <a:ext cx="72192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Охватывают отношения по формированию и использованию централизованных фондов денежных средств для выполнения функций государства.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87040"/>
            <a:ext cx="1166455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сферы "Финансы субъектов хозяйствования"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93790" y="3858935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Эта сфера представляет собой систему денежных отношений, связанных с формированием и использованием денежных фондов организаций. Она включает отношения между организациями, с вышестоящими органами, с госбюджетом, банками и т.д.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74394"/>
            <a:ext cx="471368" cy="471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381387"/>
            <a:ext cx="31338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Коммерческие организации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789176"/>
            <a:ext cx="4190524" cy="181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Юридические лица, основной целью которых является извлечение прибыли и ее распределение между участниками. Являются основой всей финансовой системы, так как здесь создается большая часть национального дохода.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938" y="4674394"/>
            <a:ext cx="471368" cy="4713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19938" y="5381387"/>
            <a:ext cx="338994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Некоммерческие организации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219938" y="5789176"/>
            <a:ext cx="419052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Организации, не ставящие целью извлечение прибыли и не распределяющие ее. Могут заниматься предпринимательской деятельностью только для достижения уставных целей.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087" y="4674394"/>
            <a:ext cx="471368" cy="4713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46087" y="5381387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Домашние хозяйства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46087" y="5789176"/>
            <a:ext cx="419052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Хозяйства, ведущиеся одним или несколькими совместно проживающими лицами с общим бюджетом. Включают не только родственников, но и наемных работников.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8998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сферы "Общегосударственные финансы"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866186"/>
            <a:ext cx="7556421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Эта сфера представляет собой систему денежных отношений, связанных с формированием централизованных фондов денежных средств и их использованием для выполнения функций государства.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65715"/>
            <a:ext cx="843439" cy="15116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2221" y="3034308"/>
            <a:ext cx="25702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Государственный бюджет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292221" y="3398996"/>
            <a:ext cx="654438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Ведущее звено, через которое правительство концентрирует значительную часть финансовых ресурсов. Состоит из доходной (налоги) и расходной частей (финансирование отраслей, соцсферы, госнужд).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77333"/>
            <a:ext cx="843439" cy="1511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92221" y="4545925"/>
            <a:ext cx="332910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Государственные целевые фонды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292221" y="4910614"/>
            <a:ext cx="654438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Бюджетные и внебюджетные фонды, используемые для финансирования расходов, не включенных в основной бюджет. Позволяют привлекать дополнительные финансовые ресурсы для конкретных мероприятий.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88950"/>
            <a:ext cx="843439" cy="17815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92221" y="6057543"/>
            <a:ext cx="248781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Государственный кредит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7292221" y="6422231"/>
            <a:ext cx="6544389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Совокупность денежных отношений между государством (заемщиком/займодателем) и физическими/юридическими лицами, иностранными правительствами. Формирует дополнительные ресурсы за счет временно свободных средств.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77215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dirty="0">
                <a:latin typeface="Alice" pitchFamily="34" charset="0"/>
                <a:ea typeface="Alice" pitchFamily="34" charset="-122"/>
                <a:cs typeface="Alice" pitchFamily="34" charset="-120"/>
              </a:rPr>
              <a:t>Взаимосвязь и взаимодействие сфер и звеньев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80190" y="2038231"/>
            <a:ext cx="75564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Все сферы и звенья финансовой системы тесно взаимосвязаны и оказывают серьезное воздействие на процессы формирования и использования денежных фондов.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3155394"/>
            <a:ext cx="7556421" cy="3379708"/>
          </a:xfrm>
          <a:prstGeom prst="roundRect">
            <a:avLst>
              <a:gd name="adj" fmla="val 837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55394"/>
            <a:ext cx="3778210" cy="1991558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343870"/>
            <a:ext cx="269283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latin typeface="Alice" pitchFamily="34" charset="0"/>
                <a:ea typeface="Alice" pitchFamily="34" charset="-122"/>
                <a:cs typeface="Alice" pitchFamily="34" charset="-120"/>
              </a:rPr>
              <a:t>Субъекты и государство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68666" y="3751659"/>
            <a:ext cx="3401258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 через уплату налогов, неналоговых платежей и получение бюджетных средств.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058400" y="3155394"/>
            <a:ext cx="3778210" cy="1991558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10058400" y="3155394"/>
            <a:ext cx="22860" cy="1991558"/>
          </a:xfrm>
          <a:prstGeom prst="roundRect">
            <a:avLst>
              <a:gd name="adj" fmla="val 123721"/>
            </a:avLst>
          </a:prstGeom>
          <a:solidFill>
            <a:srgbClr val="D6D3CC"/>
          </a:solidFill>
          <a:ln/>
        </p:spPr>
      </p:sp>
      <p:sp>
        <p:nvSpPr>
          <p:cNvPr id="11" name="Text 8"/>
          <p:cNvSpPr/>
          <p:nvPr/>
        </p:nvSpPr>
        <p:spPr>
          <a:xfrm>
            <a:off x="10246876" y="3343870"/>
            <a:ext cx="27718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latin typeface="Alice" pitchFamily="34" charset="0"/>
                <a:ea typeface="Alice" pitchFamily="34" charset="-122"/>
                <a:cs typeface="Alice" pitchFamily="34" charset="-120"/>
              </a:rPr>
              <a:t>Внутри сферы субъектов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246876" y="3751659"/>
            <a:ext cx="3401258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Финансовые операции между организациями: штрафы, паевые взносы, инвестиции, распределение прибыли, дивиденды.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146953"/>
            <a:ext cx="7556421" cy="1388150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5146953"/>
            <a:ext cx="7556421" cy="22860"/>
          </a:xfrm>
          <a:prstGeom prst="roundRect">
            <a:avLst>
              <a:gd name="adj" fmla="val 123721"/>
            </a:avLst>
          </a:prstGeom>
          <a:solidFill>
            <a:srgbClr val="D6D3CC"/>
          </a:solidFill>
          <a:ln/>
        </p:spPr>
      </p:sp>
      <p:sp>
        <p:nvSpPr>
          <p:cNvPr id="15" name="Text 12"/>
          <p:cNvSpPr/>
          <p:nvPr/>
        </p:nvSpPr>
        <p:spPr>
          <a:xfrm>
            <a:off x="6468666" y="5335429"/>
            <a:ext cx="451151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Внутри общегосударственных финансов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68666" y="5743218"/>
            <a:ext cx="717946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 между республиканским и местными бюджетами, межбюджетные отношения.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80190" y="6747153"/>
            <a:ext cx="75564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Состав и структура финансовой системы не являются неизменными и могут меняться по мере развития экономических отношений и интеграционных процессов.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63190" y="544116"/>
            <a:ext cx="11480683" cy="1044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Содержание процесса управления финансами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1460665" y="1839397"/>
            <a:ext cx="12383208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финансами 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— это целенаправленная деятельность государства по распределению и перераспределению общественного продукта, мобилизации и использованию финансовых ресурсов на макро- и микроуровнях. Это сложный процесс, объединяющий управляемую (финансовые отношения) и управляющую (финансовые учреждения) системы.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72927" y="3364468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72927" y="3625453"/>
            <a:ext cx="3701891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6272927" y="3754636"/>
            <a:ext cx="370189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Финансовое планирование и прогнозирование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72927" y="4377095"/>
            <a:ext cx="3701891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Центральное место в управлении. Процесс планомерного управления созданием, распределением и использованием финансовых ресурсов для достижения сбалансированного развития экономики.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141863" y="3364468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1863" y="3625453"/>
            <a:ext cx="370201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1" name="Text 8"/>
          <p:cNvSpPr/>
          <p:nvPr/>
        </p:nvSpPr>
        <p:spPr>
          <a:xfrm>
            <a:off x="10141863" y="3754636"/>
            <a:ext cx="25169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Оперативное управление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141863" y="4115991"/>
            <a:ext cx="3702010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Комплекс мероприятий по выполнению финансовых прогнозов и планов. Обеспечивает достижение запланированных показателей и максимального эффекта при минимальных затратах.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72927" y="6006465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72927" y="6267450"/>
            <a:ext cx="75709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5" name="Text 12"/>
          <p:cNvSpPr/>
          <p:nvPr/>
        </p:nvSpPr>
        <p:spPr>
          <a:xfrm>
            <a:off x="6272927" y="6396633"/>
            <a:ext cx="224647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Финансовый контроль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72927" y="6757988"/>
            <a:ext cx="7570946" cy="802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Обеспечивает надежное функционирование всей финансовой системы и реализацию финансовой политики. Включает сбор и анализ информации о финансовом состоянии и эффективности решений.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2687"/>
            <a:ext cx="12620506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Органы управления финансами и совершенствование процесса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9503" y="1402437"/>
            <a:ext cx="1305139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Органы управления финансами — это совокупность специальных организационных структур, обеспечивающих финансовое управление на макро- и микроуровнях.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9503" y="2295644"/>
            <a:ext cx="251650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Органы управления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89503" y="2777966"/>
            <a:ext cx="6321028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Стратегическое управление: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Президент, Национальное собрание, Совет Министров Республики Беларусь. Определяют финансовую политику, принимают законы, регулирующие финансовые отношения.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9503" y="4178499"/>
            <a:ext cx="6321028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Оперативное управление: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Министерство финансов, Министерство по налогам и сборам, Национальный банк Республики Беларусь. Реализуют утвержденную политику, осуществляют регулирование, управление и контроль в своих сферах.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7488" y="2295644"/>
            <a:ext cx="389882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Совершенствование управления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27488" y="2777966"/>
            <a:ext cx="632102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Основывается на разумном соотношении между административным и экономическим методами.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7488" y="3503414"/>
            <a:ext cx="6321028" cy="1302068"/>
          </a:xfrm>
          <a:prstGeom prst="roundRect">
            <a:avLst>
              <a:gd name="adj" fmla="val 30924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695248" y="3671173"/>
            <a:ext cx="26099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Административный метод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95248" y="4100989"/>
            <a:ext cx="598551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Основан на приказных, волевых методах решения финансовых вопросов.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27488" y="4973241"/>
            <a:ext cx="6321028" cy="1570434"/>
          </a:xfrm>
          <a:prstGeom prst="roundRect">
            <a:avLst>
              <a:gd name="adj" fmla="val 25639"/>
            </a:avLst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7695248" y="5141000"/>
            <a:ext cx="222420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Экономический метод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95248" y="5570815"/>
            <a:ext cx="5985510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Отказ от мелочной опеки, выявление резервов роста прибыли из внутренней экономической потребности, самостоятельное решение вопросов.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7488" y="6732389"/>
            <a:ext cx="6321028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Финансовый менеджмент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специфическая система управления финансовыми ресурсами, сочетающая политику, методы, инструменты и людей для достижения стабильности и экономического роста.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784</Words>
  <Application>Microsoft Office PowerPoint</Application>
  <PresentationFormat>Произвольный</PresentationFormat>
  <Paragraphs>71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Alice</vt:lpstr>
      <vt:lpstr>Lora</vt:lpstr>
      <vt:lpstr>Arial</vt:lpstr>
      <vt:lpstr>Alice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Рудковская Ольга Геннадьевна</dc:creator>
  <cp:lastModifiedBy>Ольга Алилуева</cp:lastModifiedBy>
  <cp:revision>6</cp:revision>
  <dcterms:created xsi:type="dcterms:W3CDTF">2025-09-05T14:05:51Z</dcterms:created>
  <dcterms:modified xsi:type="dcterms:W3CDTF">2026-01-07T10:38:27Z</dcterms:modified>
</cp:coreProperties>
</file>